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74" r:id="rId4"/>
    <p:sldId id="297" r:id="rId5"/>
    <p:sldId id="300" r:id="rId6"/>
    <p:sldId id="301" r:id="rId7"/>
    <p:sldId id="272" r:id="rId8"/>
    <p:sldId id="298" r:id="rId9"/>
    <p:sldId id="302" r:id="rId10"/>
    <p:sldId id="303" r:id="rId11"/>
    <p:sldId id="296" r:id="rId12"/>
    <p:sldId id="299" r:id="rId13"/>
    <p:sldId id="267" r:id="rId14"/>
    <p:sldId id="294" r:id="rId15"/>
    <p:sldId id="282" r:id="rId16"/>
    <p:sldId id="25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9DA"/>
    <a:srgbClr val="FCF7F2"/>
    <a:srgbClr val="B98A76"/>
    <a:srgbClr val="655D5B"/>
    <a:srgbClr val="E2CBB7"/>
    <a:srgbClr val="EEE9E2"/>
    <a:srgbClr val="554F4D"/>
    <a:srgbClr val="D0C4B0"/>
    <a:srgbClr val="E1D9CC"/>
    <a:srgbClr val="F2E0C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eg>
</file>

<file path=ppt/media/image16.png>
</file>

<file path=ppt/media/image17.jpe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F012-0AC3-42B2-90CA-BC5405C6B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097188-C232-41BC-A1C6-677F6D6FD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CDF9E-AFBC-4D2D-A688-7BE38874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59E12-6FA5-449B-95B8-54226925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9C277-1836-4E22-BB5C-32FD2C8A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D1FB7-E6E4-4153-8540-BFF436E9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FDF1D-719A-4B33-9023-7CE4316AD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4EE70-389B-46DE-9265-B822FBD14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0A08D-1ADA-4909-B351-23A9DB5B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96274-6782-43A2-9D65-26D48D59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0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FF69C1-F07A-44E0-8804-DBF0B91EE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152B80-F8D2-4FB9-9913-48A227D65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51D35-AC5D-4009-B23F-239D9EE5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1EDF0-F5CD-4184-B8F2-C877766D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02437-6EA8-4A9E-A143-795A149A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5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D55B9-E8A9-4A30-91F8-3A87B484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38375-52A4-4DFC-94A7-02AAFB2D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CB85B4-E71D-494F-A759-4D10E064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9B02-3085-4385-A3F2-BCBAF406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B66A0F-23CB-48F3-98F5-EEB498F0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8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C255-11F9-437C-BD0A-8C833027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6960-288E-40FA-BAC1-95E652A0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49145B-4748-48A7-8B68-AB10D9C3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43DA5-62AB-4B07-ACF4-66F7F151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5D854-17FC-4344-B33A-2133F9C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20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79294-4C29-4FF2-94D5-64F5E01A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82D1B-E38A-4915-8F19-5833301E1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0A86B2-4BE5-4BDC-8321-2402D0BA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36FE4B-E0B7-4187-9969-8E7CF3FF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EF1A5-E0D7-4286-84FF-F0347333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93F695-D9D7-4B6A-A576-90018153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04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6A37-6DCD-490D-ACB4-5A4BBFDB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BFDDF-C043-4373-B751-DEDFFD2FC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4EDD22-3F2F-4C29-86F7-886E17AD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FDB57E-3DFC-4612-B7AB-FEDC5F867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2070CB-C54B-46A0-945F-190DC0280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CDECCA-E76A-451A-AAFF-603D887E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FC4C5F-2E37-4C43-933D-AA5036C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C55A0B-AD1F-4D77-BB32-6CA2B481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84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8ABC6-A533-4172-AFC1-84E430BA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4D0A85-6CE5-4FE0-A839-22468B8A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1ABEBE-2706-4558-85F8-2436A72C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E30B7-49F1-44C9-8825-1306CA43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26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509C7A-604B-447A-A0E7-827B9D62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E42BB5-D3ED-4C8D-8CA7-4619BE48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CFFE1-D135-48B9-9A6D-A2FD7C7A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41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BF424-516E-45C7-A9E1-790BDAF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9E1ED-69B1-48EF-95E3-4A0BA178F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E19A3F-94D9-442E-8D70-BDFA73E9A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EBF51-806D-4FB3-AA11-4F6B7DB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593E20-D7A7-4DD2-AAB9-1257F61B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D3B0FD-CAB2-4FFC-997F-FB326DD3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8EB20-48F7-48B8-A6B9-0261B6BA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436F32-78E7-4C89-8734-475421D35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D526B-EDAF-4888-AA56-44BF7C83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4E3DFB-8B04-43A4-BE6C-21E48237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7F976-D309-4D60-B0A1-43C6E574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0BA7C4-51F1-47C6-A321-2DF8E677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026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F9EDB-7AE4-4C48-838E-CA5C2DF5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27EBC-3E3B-474E-83E1-C087A70D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D1C1-8BAB-48B1-8A81-361F734B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408E7-38C9-4D32-A2B6-C3765899F2A5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D174B-CCB9-47F1-8F37-F86E3A59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65FA4-90E6-4929-90D4-6FF8E70A0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E8DB10-764D-45FC-AB61-1DD0D37C8E80}"/>
              </a:ext>
            </a:extLst>
          </p:cNvPr>
          <p:cNvSpPr txBox="1"/>
          <p:nvPr/>
        </p:nvSpPr>
        <p:spPr>
          <a:xfrm>
            <a:off x="3166353" y="2709902"/>
            <a:ext cx="58592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rgbClr val="655D5B"/>
                </a:solidFill>
              </a:rPr>
              <a:t>사탕 뽑기 기계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B15F66-4DFC-4647-ADE1-46D6A34E3DC6}"/>
              </a:ext>
            </a:extLst>
          </p:cNvPr>
          <p:cNvSpPr txBox="1"/>
          <p:nvPr/>
        </p:nvSpPr>
        <p:spPr>
          <a:xfrm>
            <a:off x="5687075" y="3817898"/>
            <a:ext cx="8178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554F4D"/>
                </a:solidFill>
              </a:rPr>
              <a:t>- 3</a:t>
            </a:r>
            <a:r>
              <a:rPr lang="ko-KR" altLang="en-US" sz="1600" dirty="0">
                <a:solidFill>
                  <a:srgbClr val="554F4D"/>
                </a:solidFill>
              </a:rPr>
              <a:t>조 </a:t>
            </a:r>
            <a:r>
              <a:rPr lang="en-US" altLang="ko-KR" sz="1600" dirty="0">
                <a:solidFill>
                  <a:srgbClr val="554F4D"/>
                </a:solidFill>
              </a:rPr>
              <a:t>-</a:t>
            </a:r>
            <a:endParaRPr lang="ko-KR" altLang="en-US" sz="1600" dirty="0">
              <a:solidFill>
                <a:srgbClr val="554F4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D54D14-F8F7-FA29-CEE5-4830828E188C}"/>
              </a:ext>
            </a:extLst>
          </p:cNvPr>
          <p:cNvSpPr txBox="1"/>
          <p:nvPr/>
        </p:nvSpPr>
        <p:spPr>
          <a:xfrm>
            <a:off x="10205007" y="6084324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rgbClr val="554F4D"/>
                </a:solidFill>
              </a:rPr>
              <a:t>민동재</a:t>
            </a:r>
            <a:r>
              <a:rPr lang="en-US" altLang="ko-KR" sz="1600" dirty="0">
                <a:solidFill>
                  <a:srgbClr val="554F4D"/>
                </a:solidFill>
              </a:rPr>
              <a:t>, </a:t>
            </a:r>
            <a:r>
              <a:rPr lang="ko-KR" altLang="en-US" sz="1600" dirty="0">
                <a:solidFill>
                  <a:srgbClr val="554F4D"/>
                </a:solidFill>
              </a:rPr>
              <a:t>김건우</a:t>
            </a:r>
          </a:p>
        </p:txBody>
      </p:sp>
    </p:spTree>
    <p:extLst>
      <p:ext uri="{BB962C8B-B14F-4D97-AF65-F5344CB8AC3E}">
        <p14:creationId xmlns:p14="http://schemas.microsoft.com/office/powerpoint/2010/main" val="8461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3D693-C58D-698D-0FEE-059CFDEB1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498829" y="1079058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97035" y="145490"/>
            <a:ext cx="2317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 (Tx)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E6174A2-6B74-F8D1-455B-C245CC05F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1079058"/>
            <a:ext cx="5410200" cy="5019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B593CA-7388-65B3-D943-900447B698AF}"/>
              </a:ext>
            </a:extLst>
          </p:cNvPr>
          <p:cNvSpPr txBox="1"/>
          <p:nvPr/>
        </p:nvSpPr>
        <p:spPr>
          <a:xfrm>
            <a:off x="7101040" y="547252"/>
            <a:ext cx="48528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b="0" i="0" dirty="0" err="1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서보</a:t>
            </a:r>
            <a:r>
              <a:rPr lang="ko-KR" altLang="en-US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모터 동작 </a:t>
            </a:r>
            <a:r>
              <a:rPr lang="en-US" altLang="ko-KR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Duty cycle</a:t>
            </a:r>
            <a:r>
              <a:rPr lang="ko-KR" altLang="en-US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en-US" altLang="ko-KR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2.5 ~ 12.5 20000 * 2.5 / 100 = 500</a:t>
            </a:r>
          </a:p>
          <a:p>
            <a:pPr algn="l"/>
            <a:r>
              <a:rPr lang="en-US" altLang="ko-KR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20000 * 12.5 / 100 = 2500</a:t>
            </a:r>
            <a:br>
              <a:rPr lang="ko-KR" altLang="en-US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PWM </a:t>
            </a:r>
            <a:r>
              <a:rPr lang="ko-KR" altLang="en-US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주기 범위는 </a:t>
            </a:r>
            <a:r>
              <a:rPr lang="en-US" altLang="ko-KR" sz="2000" b="0" i="0" dirty="0">
                <a:solidFill>
                  <a:srgbClr val="63636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500 ~ 2500</a:t>
            </a:r>
            <a:br>
              <a:rPr lang="ko-KR" altLang="en-US" sz="2000" dirty="0"/>
            </a:br>
            <a:endParaRPr lang="ko-KR" altLang="en-US" sz="2000" dirty="0">
              <a:solidFill>
                <a:srgbClr val="554F4D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612E1C6-C13E-6C93-D24C-B22E430F4E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029" y="2178468"/>
            <a:ext cx="443865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871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498829" y="1079058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30991" y="179046"/>
            <a:ext cx="2236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(Tx)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DB24F93-836E-27A3-D083-5C99B0FD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09" y="1079058"/>
            <a:ext cx="65913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49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3D693-C58D-698D-0FEE-059CFDEB1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498829" y="1079058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97035" y="145490"/>
            <a:ext cx="2317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 (Tx)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4FA4572-D3F3-8DD2-7E2F-245CBE827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24" y="1079058"/>
            <a:ext cx="6572250" cy="23812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310139E-7FD6-0157-4B56-70F84BF22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24" y="4021419"/>
            <a:ext cx="362902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84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507218" y="1032435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48784" y="179046"/>
            <a:ext cx="2271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(Rx)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EEB6A6D-D32C-181F-0132-B33C308F9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203" y="1003557"/>
            <a:ext cx="6144482" cy="52966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29D163-5802-06B2-BC4F-BCBFF8C46B37}"/>
              </a:ext>
            </a:extLst>
          </p:cNvPr>
          <p:cNvSpPr txBox="1"/>
          <p:nvPr/>
        </p:nvSpPr>
        <p:spPr>
          <a:xfrm>
            <a:off x="436194" y="2161446"/>
            <a:ext cx="3810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UART</a:t>
            </a:r>
            <a:r>
              <a:rPr lang="ko-KR" altLang="en-US" sz="2000" dirty="0" err="1">
                <a:solidFill>
                  <a:srgbClr val="554F4D"/>
                </a:solidFill>
              </a:rPr>
              <a:t>수신를</a:t>
            </a:r>
            <a:r>
              <a:rPr lang="ko-KR" altLang="en-US" sz="2000" dirty="0">
                <a:solidFill>
                  <a:srgbClr val="554F4D"/>
                </a:solidFill>
              </a:rPr>
              <a:t> 위한 상수선언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09C686-0B26-E97B-36D6-57F110002E8C}"/>
              </a:ext>
            </a:extLst>
          </p:cNvPr>
          <p:cNvSpPr txBox="1"/>
          <p:nvPr/>
        </p:nvSpPr>
        <p:spPr>
          <a:xfrm>
            <a:off x="1557490" y="4496499"/>
            <a:ext cx="387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UART1 </a:t>
            </a:r>
            <a:r>
              <a:rPr lang="ko-KR" altLang="en-US" sz="2000" dirty="0" err="1">
                <a:solidFill>
                  <a:srgbClr val="554F4D"/>
                </a:solidFill>
              </a:rPr>
              <a:t>수신값이</a:t>
            </a:r>
            <a:r>
              <a:rPr lang="ko-KR" altLang="en-US" sz="2000" dirty="0">
                <a:solidFill>
                  <a:srgbClr val="554F4D"/>
                </a:solidFill>
              </a:rPr>
              <a:t> </a:t>
            </a:r>
            <a:r>
              <a:rPr lang="en-US" altLang="ko-KR" sz="2000" dirty="0">
                <a:solidFill>
                  <a:srgbClr val="554F4D"/>
                </a:solidFill>
              </a:rPr>
              <a:t>1 = lack, 0 = full</a:t>
            </a:r>
          </a:p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LCD </a:t>
            </a:r>
            <a:r>
              <a:rPr lang="ko-KR" altLang="en-US" sz="2000" dirty="0">
                <a:solidFill>
                  <a:srgbClr val="554F4D"/>
                </a:solidFill>
              </a:rPr>
              <a:t>출력</a:t>
            </a: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B0B1BFD9-5E19-366C-816E-0986EB7F4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39" y="990332"/>
            <a:ext cx="4547678" cy="105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21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9E8129E-3131-4730-9F57-1F2A1B729A7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0C0C4F5-0267-4DB1-BDAE-FED5A369C032}"/>
              </a:ext>
            </a:extLst>
          </p:cNvPr>
          <p:cNvGrpSpPr/>
          <p:nvPr/>
        </p:nvGrpSpPr>
        <p:grpSpPr>
          <a:xfrm>
            <a:off x="351172" y="268530"/>
            <a:ext cx="2160000" cy="914318"/>
            <a:chOff x="896457" y="2500002"/>
            <a:chExt cx="2160000" cy="2160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EA2EB4A-B5D0-48C0-85F4-F2227CA64011}"/>
                </a:ext>
              </a:extLst>
            </p:cNvPr>
            <p:cNvSpPr/>
            <p:nvPr/>
          </p:nvSpPr>
          <p:spPr>
            <a:xfrm>
              <a:off x="896457" y="2500002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08403F-8A2A-4ADA-9C9B-94898A6AE280}"/>
                </a:ext>
              </a:extLst>
            </p:cNvPr>
            <p:cNvSpPr txBox="1"/>
            <p:nvPr/>
          </p:nvSpPr>
          <p:spPr>
            <a:xfrm>
              <a:off x="896457" y="2961970"/>
              <a:ext cx="2098413" cy="1236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655D5B"/>
                  </a:solidFill>
                </a:rPr>
                <a:t>시연 영상</a:t>
              </a:r>
            </a:p>
          </p:txBody>
        </p:sp>
      </p:grpSp>
      <p:pic>
        <p:nvPicPr>
          <p:cNvPr id="5" name="temp_1651539556344.218726281">
            <a:hlinkClick r:id="" action="ppaction://media"/>
            <a:extLst>
              <a:ext uri="{FF2B5EF4-FFF2-40B4-BE49-F238E27FC236}">
                <a16:creationId xmlns:a16="http://schemas.microsoft.com/office/drawing/2014/main" id="{2BED5A74-4BC4-2310-FE1E-8DB62658EB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81955" y="1658443"/>
            <a:ext cx="7428089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24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622300" y="135419"/>
            <a:ext cx="3836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dirty="0">
                <a:solidFill>
                  <a:srgbClr val="554F4D"/>
                </a:solidFill>
              </a:rPr>
              <a:t>문제 및 해결 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DB04A0E-9473-4E7F-8117-C1469719FB0F}"/>
              </a:ext>
            </a:extLst>
          </p:cNvPr>
          <p:cNvGrpSpPr/>
          <p:nvPr/>
        </p:nvGrpSpPr>
        <p:grpSpPr>
          <a:xfrm>
            <a:off x="2373702" y="1535019"/>
            <a:ext cx="2985739" cy="3862893"/>
            <a:chOff x="779051" y="1556275"/>
            <a:chExt cx="2985739" cy="3862893"/>
          </a:xfrm>
        </p:grpSpPr>
        <p:sp>
          <p:nvSpPr>
            <p:cNvPr id="9" name="正方形/長方形 13">
              <a:extLst>
                <a:ext uri="{FF2B5EF4-FFF2-40B4-BE49-F238E27FC236}">
                  <a16:creationId xmlns:a16="http://schemas.microsoft.com/office/drawing/2014/main" id="{890ED7BB-AB56-4723-98C2-F4996063B52F}"/>
                </a:ext>
              </a:extLst>
            </p:cNvPr>
            <p:cNvSpPr/>
            <p:nvPr/>
          </p:nvSpPr>
          <p:spPr>
            <a:xfrm>
              <a:off x="817247" y="1556275"/>
              <a:ext cx="2947543" cy="3048000"/>
            </a:xfrm>
            <a:prstGeom prst="rect">
              <a:avLst/>
            </a:prstGeom>
            <a:solidFill>
              <a:srgbClr val="EEE9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ko-KR" altLang="en-US" dirty="0">
                  <a:solidFill>
                    <a:schemeClr val="tx1"/>
                  </a:solidFill>
                  <a:latin typeface="+mn-ea"/>
                </a:rPr>
                <a:t>수신부에서 </a:t>
              </a:r>
              <a:r>
                <a:rPr kumimoji="1" lang="en-US" altLang="ja-JP" dirty="0" err="1">
                  <a:solidFill>
                    <a:schemeClr val="tx1"/>
                  </a:solidFill>
                  <a:latin typeface="+mn-ea"/>
                </a:rPr>
                <a:t>Uart</a:t>
              </a:r>
              <a:r>
                <a:rPr kumimoji="1" lang="ko-KR" altLang="en-US" dirty="0">
                  <a:solidFill>
                    <a:schemeClr val="tx1"/>
                  </a:solidFill>
                  <a:latin typeface="+mn-ea"/>
                </a:rPr>
                <a:t>통신으로 받은 </a:t>
              </a:r>
              <a:r>
                <a:rPr kumimoji="1" lang="ko-KR" altLang="en-US" dirty="0" err="1">
                  <a:solidFill>
                    <a:schemeClr val="tx1"/>
                  </a:solidFill>
                  <a:latin typeface="+mn-ea"/>
                </a:rPr>
                <a:t>초음파값을</a:t>
              </a:r>
              <a:r>
                <a:rPr kumimoji="1" lang="en-US" altLang="ko-KR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kumimoji="1" lang="ko-KR" altLang="en-US" dirty="0">
                  <a:solidFill>
                    <a:schemeClr val="tx1"/>
                  </a:solidFill>
                  <a:latin typeface="+mn-ea"/>
                </a:rPr>
                <a:t>계산하여 </a:t>
              </a:r>
              <a:r>
                <a:rPr kumimoji="1" lang="en-US" altLang="ko-KR" dirty="0">
                  <a:solidFill>
                    <a:schemeClr val="tx1"/>
                  </a:solidFill>
                  <a:latin typeface="+mn-ea"/>
                </a:rPr>
                <a:t>LCD</a:t>
              </a:r>
              <a:r>
                <a:rPr kumimoji="1" lang="ko-KR" altLang="en-US" dirty="0">
                  <a:solidFill>
                    <a:schemeClr val="tx1"/>
                  </a:solidFill>
                  <a:latin typeface="+mn-ea"/>
                </a:rPr>
                <a:t>출력을 수행하려 했으나</a:t>
              </a:r>
              <a:r>
                <a:rPr kumimoji="1" lang="ja-JP" altLang="en-US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kumimoji="1" lang="ko-KR" altLang="en-US" dirty="0">
                  <a:solidFill>
                    <a:schemeClr val="tx1"/>
                  </a:solidFill>
                  <a:latin typeface="+mn-ea"/>
                </a:rPr>
                <a:t>되지 않음</a:t>
              </a:r>
              <a:endParaRPr kumimoji="1" lang="en-US" altLang="ko-KR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0" name="テキスト ボックス 17">
              <a:extLst>
                <a:ext uri="{FF2B5EF4-FFF2-40B4-BE49-F238E27FC236}">
                  <a16:creationId xmlns:a16="http://schemas.microsoft.com/office/drawing/2014/main" id="{E83585BF-68A0-4E0D-A2FB-6CF88F87EBF2}"/>
                </a:ext>
              </a:extLst>
            </p:cNvPr>
            <p:cNvSpPr txBox="1"/>
            <p:nvPr/>
          </p:nvSpPr>
          <p:spPr>
            <a:xfrm>
              <a:off x="779051" y="157352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en-US" altLang="ko-KR" dirty="0">
                <a:latin typeface="+mn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8D60D5-5926-4E3E-A7A2-D67718B862CD}"/>
                </a:ext>
              </a:extLst>
            </p:cNvPr>
            <p:cNvSpPr txBox="1"/>
            <p:nvPr/>
          </p:nvSpPr>
          <p:spPr>
            <a:xfrm>
              <a:off x="917887" y="5111391"/>
              <a:ext cx="28469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</p:grpSp>
      <p:sp>
        <p:nvSpPr>
          <p:cNvPr id="26" name="正方形/長方形 13">
            <a:extLst>
              <a:ext uri="{FF2B5EF4-FFF2-40B4-BE49-F238E27FC236}">
                <a16:creationId xmlns:a16="http://schemas.microsoft.com/office/drawing/2014/main" id="{90CF0B19-5523-4CBD-9146-213D1ABE9DA7}"/>
              </a:ext>
            </a:extLst>
          </p:cNvPr>
          <p:cNvSpPr/>
          <p:nvPr/>
        </p:nvSpPr>
        <p:spPr>
          <a:xfrm>
            <a:off x="7472650" y="1535019"/>
            <a:ext cx="2947543" cy="3048000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ko-KR" altLang="en-US" dirty="0">
                <a:solidFill>
                  <a:schemeClr val="tx1"/>
                </a:solidFill>
              </a:rPr>
              <a:t>인터럽트</a:t>
            </a:r>
            <a:r>
              <a:rPr kumimoji="1" lang="en-US" altLang="ko-KR" dirty="0">
                <a:solidFill>
                  <a:schemeClr val="tx1"/>
                </a:solidFill>
              </a:rPr>
              <a:t>(</a:t>
            </a:r>
            <a:r>
              <a:rPr kumimoji="1" lang="ko-KR" altLang="en-US" dirty="0" err="1">
                <a:solidFill>
                  <a:schemeClr val="tx1"/>
                </a:solidFill>
              </a:rPr>
              <a:t>포토인터럽트</a:t>
            </a:r>
            <a:r>
              <a:rPr kumimoji="1" lang="en-US" altLang="ko-KR" dirty="0">
                <a:solidFill>
                  <a:schemeClr val="tx1"/>
                </a:solidFill>
              </a:rPr>
              <a:t>)</a:t>
            </a:r>
            <a:r>
              <a:rPr kumimoji="1" lang="ko-KR" altLang="en-US" dirty="0">
                <a:solidFill>
                  <a:schemeClr val="tx1"/>
                </a:solidFill>
              </a:rPr>
              <a:t> </a:t>
            </a:r>
            <a:r>
              <a:rPr kumimoji="1" lang="ko-KR" altLang="en-US" dirty="0" err="1">
                <a:solidFill>
                  <a:schemeClr val="tx1"/>
                </a:solidFill>
              </a:rPr>
              <a:t>수행중</a:t>
            </a:r>
            <a:r>
              <a:rPr kumimoji="1" lang="ko-KR" altLang="en-US" dirty="0">
                <a:solidFill>
                  <a:schemeClr val="tx1"/>
                </a:solidFill>
              </a:rPr>
              <a:t> 다른 인터럽트</a:t>
            </a:r>
            <a:r>
              <a:rPr kumimoji="1" lang="en-US" altLang="ko-KR" dirty="0">
                <a:solidFill>
                  <a:schemeClr val="tx1"/>
                </a:solidFill>
              </a:rPr>
              <a:t>(</a:t>
            </a:r>
            <a:r>
              <a:rPr kumimoji="1" lang="ko-KR" altLang="en-US" dirty="0">
                <a:solidFill>
                  <a:schemeClr val="tx1"/>
                </a:solidFill>
              </a:rPr>
              <a:t>스위치</a:t>
            </a:r>
            <a:r>
              <a:rPr kumimoji="1" lang="en-US" altLang="ko-KR" dirty="0">
                <a:solidFill>
                  <a:schemeClr val="tx1"/>
                </a:solidFill>
              </a:rPr>
              <a:t>)</a:t>
            </a:r>
            <a:r>
              <a:rPr kumimoji="1" lang="ko-KR" altLang="en-US" dirty="0">
                <a:solidFill>
                  <a:schemeClr val="tx1"/>
                </a:solidFill>
              </a:rPr>
              <a:t>를 수행하려 하는 과정이 처리가 되지 않음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482AF6-C37A-1F10-90DE-D1BCF684B0BA}"/>
              </a:ext>
            </a:extLst>
          </p:cNvPr>
          <p:cNvSpPr txBox="1"/>
          <p:nvPr/>
        </p:nvSpPr>
        <p:spPr>
          <a:xfrm>
            <a:off x="2929452" y="4533706"/>
            <a:ext cx="2667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dirty="0">
                <a:solidFill>
                  <a:srgbClr val="554F4D"/>
                </a:solidFill>
              </a:rPr>
              <a:t> </a:t>
            </a:r>
            <a:r>
              <a:rPr lang="ko-KR" altLang="en-US" sz="2800" dirty="0">
                <a:solidFill>
                  <a:srgbClr val="554F4D"/>
                </a:solidFill>
              </a:rPr>
              <a:t>해결 방안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6F5CB5-E7A4-457E-BB68-519920684064}"/>
              </a:ext>
            </a:extLst>
          </p:cNvPr>
          <p:cNvSpPr txBox="1"/>
          <p:nvPr/>
        </p:nvSpPr>
        <p:spPr>
          <a:xfrm>
            <a:off x="2726831" y="5166305"/>
            <a:ext cx="26676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 err="1">
                <a:latin typeface="+mn-ea"/>
              </a:rPr>
              <a:t>송신측에서</a:t>
            </a:r>
            <a:r>
              <a:rPr kumimoji="1" lang="ko-KR" altLang="en-US" dirty="0">
                <a:latin typeface="+mn-ea"/>
              </a:rPr>
              <a:t> 계산하여 숫자 하나만 보내서 값을 처리했다</a:t>
            </a:r>
            <a:r>
              <a:rPr kumimoji="1" lang="en-US" altLang="ko-KR" dirty="0">
                <a:latin typeface="+mn-ea"/>
              </a:rPr>
              <a:t>.  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680119-99DE-919D-DBDD-05CACA3FE460}"/>
              </a:ext>
            </a:extLst>
          </p:cNvPr>
          <p:cNvSpPr txBox="1"/>
          <p:nvPr/>
        </p:nvSpPr>
        <p:spPr>
          <a:xfrm>
            <a:off x="8034780" y="4519974"/>
            <a:ext cx="2667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dirty="0">
                <a:solidFill>
                  <a:srgbClr val="554F4D"/>
                </a:solidFill>
              </a:rPr>
              <a:t> </a:t>
            </a:r>
            <a:r>
              <a:rPr lang="ko-KR" altLang="en-US" sz="2800" dirty="0">
                <a:solidFill>
                  <a:srgbClr val="554F4D"/>
                </a:solidFill>
              </a:rPr>
              <a:t>해결 방안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F9B1C70-4E49-74A4-B17D-49C90E3D80DA}"/>
              </a:ext>
            </a:extLst>
          </p:cNvPr>
          <p:cNvSpPr txBox="1"/>
          <p:nvPr/>
        </p:nvSpPr>
        <p:spPr>
          <a:xfrm>
            <a:off x="7832159" y="5090135"/>
            <a:ext cx="2667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>
                <a:latin typeface="+mn-ea"/>
              </a:rPr>
              <a:t>각 세그먼트의 값이 </a:t>
            </a:r>
            <a:r>
              <a:rPr kumimoji="1" lang="ko-KR" altLang="en-US" dirty="0" err="1">
                <a:latin typeface="+mn-ea"/>
              </a:rPr>
              <a:t>바뀔떄마다</a:t>
            </a:r>
            <a:r>
              <a:rPr kumimoji="1" lang="ko-KR" altLang="en-US" dirty="0">
                <a:latin typeface="+mn-ea"/>
              </a:rPr>
              <a:t> </a:t>
            </a:r>
            <a:r>
              <a:rPr kumimoji="1" lang="en-US" altLang="ko-KR" dirty="0">
                <a:latin typeface="+mn-ea"/>
              </a:rPr>
              <a:t>if</a:t>
            </a:r>
            <a:r>
              <a:rPr kumimoji="1" lang="ko-KR" altLang="en-US" dirty="0" err="1">
                <a:latin typeface="+mn-ea"/>
              </a:rPr>
              <a:t>문처리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0216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C97AA1E-FEDE-4944-B5E2-27A6952A719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36651BB-60F5-40E4-B264-A16E0A3C93EE}"/>
              </a:ext>
            </a:extLst>
          </p:cNvPr>
          <p:cNvSpPr/>
          <p:nvPr/>
        </p:nvSpPr>
        <p:spPr>
          <a:xfrm>
            <a:off x="690880" y="711200"/>
            <a:ext cx="10901680" cy="543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5892FA-26DD-4A0C-849F-94F48398B3C9}"/>
              </a:ext>
            </a:extLst>
          </p:cNvPr>
          <p:cNvSpPr txBox="1"/>
          <p:nvPr/>
        </p:nvSpPr>
        <p:spPr>
          <a:xfrm>
            <a:off x="3690262" y="2644170"/>
            <a:ext cx="48013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0" dirty="0">
                <a:solidFill>
                  <a:srgbClr val="554F4D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90080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E1D5B25-FB20-4491-A0B8-BF4EDADFB5F7}"/>
              </a:ext>
            </a:extLst>
          </p:cNvPr>
          <p:cNvSpPr txBox="1"/>
          <p:nvPr/>
        </p:nvSpPr>
        <p:spPr>
          <a:xfrm>
            <a:off x="1650360" y="1839929"/>
            <a:ext cx="410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1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9F61D-18E1-4402-AA8D-49B330678C06}"/>
              </a:ext>
            </a:extLst>
          </p:cNvPr>
          <p:cNvSpPr txBox="1"/>
          <p:nvPr/>
        </p:nvSpPr>
        <p:spPr>
          <a:xfrm>
            <a:off x="2485771" y="1886096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개발 동기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E446A13-6214-43CC-A7E1-C173F830DD90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5701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BF8A0-1C9E-4A1C-854B-5709C37B6AAF}"/>
              </a:ext>
            </a:extLst>
          </p:cNvPr>
          <p:cNvSpPr txBox="1"/>
          <p:nvPr/>
        </p:nvSpPr>
        <p:spPr>
          <a:xfrm>
            <a:off x="1662391" y="2854327"/>
            <a:ext cx="410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2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077E0-13C1-4313-8DAD-CBBCAA9053ED}"/>
              </a:ext>
            </a:extLst>
          </p:cNvPr>
          <p:cNvSpPr txBox="1"/>
          <p:nvPr/>
        </p:nvSpPr>
        <p:spPr>
          <a:xfrm>
            <a:off x="2497802" y="290049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프로세스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D6509-341D-4329-AA12-899AFC70CE06}"/>
              </a:ext>
            </a:extLst>
          </p:cNvPr>
          <p:cNvSpPr txBox="1"/>
          <p:nvPr/>
        </p:nvSpPr>
        <p:spPr>
          <a:xfrm>
            <a:off x="1662391" y="3776354"/>
            <a:ext cx="410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3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BD7C2-3349-4F4B-984E-3BDD891FCB19}"/>
              </a:ext>
            </a:extLst>
          </p:cNvPr>
          <p:cNvSpPr txBox="1"/>
          <p:nvPr/>
        </p:nvSpPr>
        <p:spPr>
          <a:xfrm>
            <a:off x="2497802" y="3816304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주요 코드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46AA8C-C738-4DAA-8394-228D4A57C3AB}"/>
              </a:ext>
            </a:extLst>
          </p:cNvPr>
          <p:cNvGrpSpPr/>
          <p:nvPr/>
        </p:nvGrpSpPr>
        <p:grpSpPr>
          <a:xfrm>
            <a:off x="811411" y="477594"/>
            <a:ext cx="2987294" cy="523220"/>
            <a:chOff x="2640851" y="477594"/>
            <a:chExt cx="2987294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1356F7-6E60-415E-93C3-F2B83051B641}"/>
                </a:ext>
              </a:extLst>
            </p:cNvPr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554F4D"/>
                  </a:solidFill>
                </a:rPr>
                <a:t>A table of contents.</a:t>
              </a:r>
              <a:endParaRPr lang="ko-KR" altLang="en-US" dirty="0">
                <a:solidFill>
                  <a:srgbClr val="554F4D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541882-D751-4CCB-9348-135C193BA93B}"/>
                </a:ext>
              </a:extLst>
            </p:cNvPr>
            <p:cNvSpPr txBox="1"/>
            <p:nvPr/>
          </p:nvSpPr>
          <p:spPr>
            <a:xfrm>
              <a:off x="2640851" y="477594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800" dirty="0">
                  <a:solidFill>
                    <a:srgbClr val="554F4D"/>
                  </a:solidFill>
                </a:rPr>
                <a:t>목차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BEA4815-3C59-D35D-0821-8E4F5A71D490}"/>
              </a:ext>
            </a:extLst>
          </p:cNvPr>
          <p:cNvSpPr/>
          <p:nvPr/>
        </p:nvSpPr>
        <p:spPr>
          <a:xfrm>
            <a:off x="6493079" y="1"/>
            <a:ext cx="5698921" cy="6858000"/>
          </a:xfrm>
          <a:prstGeom prst="rect">
            <a:avLst/>
          </a:prstGeom>
          <a:solidFill>
            <a:srgbClr val="B98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789D0F-4A84-2077-2568-201CA857CD25}"/>
              </a:ext>
            </a:extLst>
          </p:cNvPr>
          <p:cNvSpPr txBox="1"/>
          <p:nvPr/>
        </p:nvSpPr>
        <p:spPr>
          <a:xfrm>
            <a:off x="1662391" y="4784000"/>
            <a:ext cx="410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4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62A4E7-562B-E3D6-3856-F20E6988911E}"/>
              </a:ext>
            </a:extLst>
          </p:cNvPr>
          <p:cNvSpPr txBox="1"/>
          <p:nvPr/>
        </p:nvSpPr>
        <p:spPr>
          <a:xfrm>
            <a:off x="2497802" y="4830167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시연 영상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E4F496-B39C-1980-AA49-477FEFC6E3B9}"/>
              </a:ext>
            </a:extLst>
          </p:cNvPr>
          <p:cNvSpPr txBox="1"/>
          <p:nvPr/>
        </p:nvSpPr>
        <p:spPr>
          <a:xfrm>
            <a:off x="1662391" y="5641743"/>
            <a:ext cx="410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5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368B87-CDCF-B489-2918-34367638075F}"/>
              </a:ext>
            </a:extLst>
          </p:cNvPr>
          <p:cNvSpPr txBox="1"/>
          <p:nvPr/>
        </p:nvSpPr>
        <p:spPr>
          <a:xfrm>
            <a:off x="2517437" y="5703297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문제 및 해결</a:t>
            </a:r>
          </a:p>
        </p:txBody>
      </p:sp>
    </p:spTree>
    <p:extLst>
      <p:ext uri="{BB962C8B-B14F-4D97-AF65-F5344CB8AC3E}">
        <p14:creationId xmlns:p14="http://schemas.microsoft.com/office/powerpoint/2010/main" val="67671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CF76823-FF38-4C13-AC2C-AC4A83977716}"/>
              </a:ext>
            </a:extLst>
          </p:cNvPr>
          <p:cNvGrpSpPr/>
          <p:nvPr/>
        </p:nvGrpSpPr>
        <p:grpSpPr>
          <a:xfrm>
            <a:off x="365760" y="615159"/>
            <a:ext cx="6096000" cy="5557520"/>
            <a:chOff x="5415280" y="615159"/>
            <a:chExt cx="6096000" cy="555752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E64963C-DFE6-4663-ACD3-AB496D85D341}"/>
                </a:ext>
              </a:extLst>
            </p:cNvPr>
            <p:cNvSpPr/>
            <p:nvPr/>
          </p:nvSpPr>
          <p:spPr>
            <a:xfrm>
              <a:off x="5415280" y="615159"/>
              <a:ext cx="6096000" cy="55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453EAB2-36B1-4A9E-B0A3-0B5329F230D8}"/>
                </a:ext>
              </a:extLst>
            </p:cNvPr>
            <p:cNvSpPr txBox="1"/>
            <p:nvPr/>
          </p:nvSpPr>
          <p:spPr>
            <a:xfrm>
              <a:off x="5703742" y="1560930"/>
              <a:ext cx="5270520" cy="95699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dirty="0"/>
                <a:t>어렸을 때 사탕 뽑기 기계에서 사탕을 </a:t>
              </a:r>
              <a:r>
                <a:rPr lang="ko-KR" altLang="en-US" sz="1600" dirty="0" err="1"/>
                <a:t>뽑아먹었었던</a:t>
              </a:r>
              <a:r>
                <a:rPr lang="ko-KR" altLang="en-US" sz="1600" dirty="0"/>
                <a:t> 기억이 생각나서 이번 기회에 직접 만들어보면 재밌을 것 같아서 만들게 되었다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1C5C83-0CFE-448D-9A4B-C9DBDF8172C9}"/>
                </a:ext>
              </a:extLst>
            </p:cNvPr>
            <p:cNvSpPr txBox="1"/>
            <p:nvPr/>
          </p:nvSpPr>
          <p:spPr>
            <a:xfrm>
              <a:off x="5415280" y="650240"/>
              <a:ext cx="19704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개발 동기</a:t>
              </a:r>
              <a:endParaRPr lang="en-US" altLang="ko-KR" sz="32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7988AE05-A23B-4B72-8CE4-BBEB003795EE}"/>
                </a:ext>
              </a:extLst>
            </p:cNvPr>
            <p:cNvCxnSpPr/>
            <p:nvPr/>
          </p:nvCxnSpPr>
          <p:spPr>
            <a:xfrm>
              <a:off x="5823543" y="1334779"/>
              <a:ext cx="56877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그림 9" descr="텍스트, 실내, 디스플레이, 여러개이(가) 표시된 사진&#10;&#10;자동 생성된 설명">
            <a:extLst>
              <a:ext uri="{FF2B5EF4-FFF2-40B4-BE49-F238E27FC236}">
                <a16:creationId xmlns:a16="http://schemas.microsoft.com/office/drawing/2014/main" id="{17F92B6D-44EC-A318-4D25-0E03CBA89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42" y="71399"/>
            <a:ext cx="5495350" cy="678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583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0D4464-54C9-4380-A014-CCCD210C4FD3}"/>
              </a:ext>
            </a:extLst>
          </p:cNvPr>
          <p:cNvSpPr txBox="1"/>
          <p:nvPr/>
        </p:nvSpPr>
        <p:spPr>
          <a:xfrm>
            <a:off x="314152" y="4481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프로세스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73F36F-C1A9-CDA0-30E9-AE3F612701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759EC-4561-98F3-647B-AEAEC70DF984}"/>
              </a:ext>
            </a:extLst>
          </p:cNvPr>
          <p:cNvSpPr txBox="1"/>
          <p:nvPr/>
        </p:nvSpPr>
        <p:spPr>
          <a:xfrm>
            <a:off x="466551" y="6005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사용기술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2F602FE-74F0-D40C-7815-DBB01CEAA470}"/>
              </a:ext>
            </a:extLst>
          </p:cNvPr>
          <p:cNvSpPr/>
          <p:nvPr/>
        </p:nvSpPr>
        <p:spPr>
          <a:xfrm>
            <a:off x="4907560" y="1501629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초음파 센서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E55B0E-B342-DAF5-CE9F-6DD823975BD1}"/>
              </a:ext>
            </a:extLst>
          </p:cNvPr>
          <p:cNvSpPr/>
          <p:nvPr/>
        </p:nvSpPr>
        <p:spPr>
          <a:xfrm>
            <a:off x="4907560" y="2331754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서보모터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AE08A68-B329-D8B0-D958-9D9A9863187D}"/>
              </a:ext>
            </a:extLst>
          </p:cNvPr>
          <p:cNvSpPr/>
          <p:nvPr/>
        </p:nvSpPr>
        <p:spPr>
          <a:xfrm>
            <a:off x="4907560" y="3177522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LCD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2B64FA-04C1-48E1-AD9A-85A3893BC858}"/>
              </a:ext>
            </a:extLst>
          </p:cNvPr>
          <p:cNvSpPr/>
          <p:nvPr/>
        </p:nvSpPr>
        <p:spPr>
          <a:xfrm>
            <a:off x="4907560" y="4023290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4digit 7Segment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B527F8-E905-7A3D-5490-80C5681F3265}"/>
              </a:ext>
            </a:extLst>
          </p:cNvPr>
          <p:cNvSpPr/>
          <p:nvPr/>
        </p:nvSpPr>
        <p:spPr>
          <a:xfrm>
            <a:off x="4907560" y="4874022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스위치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81253C-BFBE-B16E-E6AA-18738A874F25}"/>
              </a:ext>
            </a:extLst>
          </p:cNvPr>
          <p:cNvSpPr/>
          <p:nvPr/>
        </p:nvSpPr>
        <p:spPr>
          <a:xfrm>
            <a:off x="4907560" y="5724754"/>
            <a:ext cx="2122414" cy="587230"/>
          </a:xfrm>
          <a:prstGeom prst="rect">
            <a:avLst/>
          </a:prstGeom>
          <a:solidFill>
            <a:srgbClr val="FCF7F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포토인터럽트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006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0D4464-54C9-4380-A014-CCCD210C4FD3}"/>
              </a:ext>
            </a:extLst>
          </p:cNvPr>
          <p:cNvSpPr txBox="1"/>
          <p:nvPr/>
        </p:nvSpPr>
        <p:spPr>
          <a:xfrm>
            <a:off x="314152" y="4481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프로세스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73F36F-C1A9-CDA0-30E9-AE3F612701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759EC-4561-98F3-647B-AEAEC70DF984}"/>
              </a:ext>
            </a:extLst>
          </p:cNvPr>
          <p:cNvSpPr txBox="1"/>
          <p:nvPr/>
        </p:nvSpPr>
        <p:spPr>
          <a:xfrm>
            <a:off x="466551" y="6005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사용기술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0785115-E9A0-3D53-0E0C-5014C3B73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35" y="1419460"/>
            <a:ext cx="2857147" cy="31492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B684CF4-DF37-226E-DAD2-DA8EDD7C2384}"/>
              </a:ext>
            </a:extLst>
          </p:cNvPr>
          <p:cNvSpPr txBox="1"/>
          <p:nvPr/>
        </p:nvSpPr>
        <p:spPr>
          <a:xfrm>
            <a:off x="3870217" y="1918165"/>
            <a:ext cx="74708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- </a:t>
            </a:r>
            <a:r>
              <a:rPr lang="ko-KR" altLang="en-US" sz="2000" dirty="0">
                <a:solidFill>
                  <a:srgbClr val="554F4D"/>
                </a:solidFill>
              </a:rPr>
              <a:t>발광 소자와 수광 소자를 마주보도록 배열하고</a:t>
            </a:r>
            <a:r>
              <a:rPr lang="en-US" altLang="ko-KR" sz="2000" dirty="0">
                <a:solidFill>
                  <a:srgbClr val="554F4D"/>
                </a:solidFill>
              </a:rPr>
              <a:t>, </a:t>
            </a:r>
            <a:r>
              <a:rPr lang="ko-KR" altLang="en-US" sz="2000" dirty="0">
                <a:solidFill>
                  <a:srgbClr val="554F4D"/>
                </a:solidFill>
              </a:rPr>
              <a:t>그 사이를 검출물이 </a:t>
            </a:r>
            <a:r>
              <a:rPr lang="ko-KR" altLang="en-US" sz="2000" dirty="0" err="1">
                <a:solidFill>
                  <a:srgbClr val="554F4D"/>
                </a:solidFill>
              </a:rPr>
              <a:t>통과할때</a:t>
            </a:r>
            <a:r>
              <a:rPr lang="ko-KR" altLang="en-US" sz="2000" dirty="0">
                <a:solidFill>
                  <a:srgbClr val="554F4D"/>
                </a:solidFill>
              </a:rPr>
              <a:t> 빛이 차단되는 현상을 통해 물체의 유무를 검출하는 광 스위치</a:t>
            </a:r>
            <a:r>
              <a:rPr lang="en-US" altLang="ko-KR" sz="2000" dirty="0">
                <a:solidFill>
                  <a:srgbClr val="554F4D"/>
                </a:solidFill>
              </a:rPr>
              <a:t>	</a:t>
            </a:r>
            <a:endParaRPr lang="ko-KR" altLang="en-US" sz="20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2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0D4464-54C9-4380-A014-CCCD210C4FD3}"/>
              </a:ext>
            </a:extLst>
          </p:cNvPr>
          <p:cNvSpPr txBox="1"/>
          <p:nvPr/>
        </p:nvSpPr>
        <p:spPr>
          <a:xfrm>
            <a:off x="314152" y="4481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프로세스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73F36F-C1A9-CDA0-30E9-AE3F612701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759EC-4561-98F3-647B-AEAEC70DF984}"/>
              </a:ext>
            </a:extLst>
          </p:cNvPr>
          <p:cNvSpPr txBox="1"/>
          <p:nvPr/>
        </p:nvSpPr>
        <p:spPr>
          <a:xfrm>
            <a:off x="466551" y="6005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사용기술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684CF4-DF37-226E-DAD2-DA8EDD7C2384}"/>
              </a:ext>
            </a:extLst>
          </p:cNvPr>
          <p:cNvSpPr txBox="1"/>
          <p:nvPr/>
        </p:nvSpPr>
        <p:spPr>
          <a:xfrm>
            <a:off x="4495452" y="1918165"/>
            <a:ext cx="68456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- </a:t>
            </a:r>
            <a:r>
              <a:rPr lang="ko-KR" altLang="en-US" sz="2000" dirty="0" err="1">
                <a:solidFill>
                  <a:srgbClr val="554F4D"/>
                </a:solidFill>
              </a:rPr>
              <a:t>공통단자인</a:t>
            </a:r>
            <a:r>
              <a:rPr lang="ko-KR" altLang="en-US" sz="2000" dirty="0">
                <a:solidFill>
                  <a:srgbClr val="554F4D"/>
                </a:solidFill>
              </a:rPr>
              <a:t> </a:t>
            </a:r>
            <a:r>
              <a:rPr lang="en-US" altLang="ko-KR" sz="2000" dirty="0" err="1">
                <a:solidFill>
                  <a:srgbClr val="554F4D"/>
                </a:solidFill>
              </a:rPr>
              <a:t>COMn</a:t>
            </a:r>
            <a:r>
              <a:rPr lang="en-US" altLang="ko-KR" sz="2000" dirty="0">
                <a:solidFill>
                  <a:srgbClr val="554F4D"/>
                </a:solidFill>
              </a:rPr>
              <a:t> </a:t>
            </a:r>
            <a:r>
              <a:rPr lang="ko-KR" altLang="en-US" sz="2000" dirty="0">
                <a:solidFill>
                  <a:srgbClr val="554F4D"/>
                </a:solidFill>
              </a:rPr>
              <a:t>신호에 마이너스</a:t>
            </a:r>
            <a:r>
              <a:rPr lang="en-US" altLang="ko-KR" sz="2000" dirty="0">
                <a:solidFill>
                  <a:srgbClr val="554F4D"/>
                </a:solidFill>
              </a:rPr>
              <a:t>(-)</a:t>
            </a:r>
            <a:r>
              <a:rPr lang="ko-KR" altLang="en-US" sz="2000" dirty="0">
                <a:solidFill>
                  <a:srgbClr val="554F4D"/>
                </a:solidFill>
              </a:rPr>
              <a:t>신호를 가했을 때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ko-KR" altLang="en-US" sz="2000" dirty="0">
                <a:solidFill>
                  <a:srgbClr val="554F4D"/>
                </a:solidFill>
              </a:rPr>
              <a:t>데이터 신호인 </a:t>
            </a:r>
            <a:r>
              <a:rPr lang="en-US" altLang="ko-KR" sz="2000" dirty="0" err="1">
                <a:solidFill>
                  <a:srgbClr val="554F4D"/>
                </a:solidFill>
              </a:rPr>
              <a:t>a~g,dp</a:t>
            </a:r>
            <a:r>
              <a:rPr lang="ko-KR" altLang="en-US" sz="2000" dirty="0">
                <a:solidFill>
                  <a:srgbClr val="554F4D"/>
                </a:solidFill>
              </a:rPr>
              <a:t>에 플러스</a:t>
            </a:r>
            <a:r>
              <a:rPr lang="en-US" altLang="ko-KR" sz="2000" dirty="0">
                <a:solidFill>
                  <a:srgbClr val="554F4D"/>
                </a:solidFill>
              </a:rPr>
              <a:t>(+)</a:t>
            </a:r>
            <a:r>
              <a:rPr lang="ko-KR" altLang="en-US" sz="2000" dirty="0">
                <a:solidFill>
                  <a:srgbClr val="554F4D"/>
                </a:solidFill>
              </a:rPr>
              <a:t>신호를 가하면 켜지게   </a:t>
            </a:r>
            <a:r>
              <a:rPr lang="en-US" altLang="ko-KR" sz="2000" dirty="0">
                <a:solidFill>
                  <a:srgbClr val="554F4D"/>
                </a:solidFill>
              </a:rPr>
              <a:t>     </a:t>
            </a:r>
            <a:r>
              <a:rPr lang="ko-KR" altLang="en-US" sz="2000" dirty="0">
                <a:solidFill>
                  <a:srgbClr val="554F4D"/>
                </a:solidFill>
              </a:rPr>
              <a:t>됩니다</a:t>
            </a:r>
            <a:r>
              <a:rPr lang="en-US" altLang="ko-KR" sz="2000" dirty="0">
                <a:solidFill>
                  <a:srgbClr val="554F4D"/>
                </a:solidFill>
              </a:rPr>
              <a:t>.	</a:t>
            </a:r>
            <a:endParaRPr lang="ko-KR" altLang="en-US" sz="2000" dirty="0">
              <a:solidFill>
                <a:srgbClr val="554F4D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A9D0A9-DBFC-8504-3992-2F62B5735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51" y="1561994"/>
            <a:ext cx="3562350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99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0D4464-54C9-4380-A014-CCCD210C4FD3}"/>
              </a:ext>
            </a:extLst>
          </p:cNvPr>
          <p:cNvSpPr txBox="1"/>
          <p:nvPr/>
        </p:nvSpPr>
        <p:spPr>
          <a:xfrm>
            <a:off x="314152" y="4481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chemeClr val="bg1"/>
                </a:solidFill>
              </a:rPr>
              <a:t>프로세스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CFFF1D-AACE-DA40-8F6C-CF8CAF494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652" y="0"/>
            <a:ext cx="53619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190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3D693-C58D-698D-0FEE-059CFDEB1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498829" y="1079058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97035" y="145490"/>
            <a:ext cx="2317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 (Tx)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450D544-009C-7942-A11E-34244DAD9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36" y="1057275"/>
            <a:ext cx="487680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84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3D693-C58D-698D-0FEE-059CFDEB1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0977525-29CC-4023-A705-FEC1E1BE7176}"/>
              </a:ext>
            </a:extLst>
          </p:cNvPr>
          <p:cNvGrpSpPr/>
          <p:nvPr/>
        </p:nvGrpSpPr>
        <p:grpSpPr>
          <a:xfrm>
            <a:off x="1498829" y="1079058"/>
            <a:ext cx="8343211" cy="3770263"/>
            <a:chOff x="1103979" y="1282258"/>
            <a:chExt cx="8343211" cy="3770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B05FE3-69F5-413B-88B0-727025CFC513}"/>
                </a:ext>
              </a:extLst>
            </p:cNvPr>
            <p:cNvSpPr txBox="1"/>
            <p:nvPr/>
          </p:nvSpPr>
          <p:spPr>
            <a:xfrm>
              <a:off x="110397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F2850-2A5E-4128-8BAE-02DD895029D0}"/>
                </a:ext>
              </a:extLst>
            </p:cNvPr>
            <p:cNvSpPr txBox="1"/>
            <p:nvPr/>
          </p:nvSpPr>
          <p:spPr>
            <a:xfrm>
              <a:off x="9262459" y="1282258"/>
              <a:ext cx="18473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374699-A43F-4CA9-B1DD-4381505F223C}"/>
              </a:ext>
            </a:extLst>
          </p:cNvPr>
          <p:cNvSpPr txBox="1"/>
          <p:nvPr/>
        </p:nvSpPr>
        <p:spPr>
          <a:xfrm>
            <a:off x="-197035" y="145490"/>
            <a:ext cx="2317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solidFill>
                  <a:srgbClr val="554F4D"/>
                </a:solidFill>
              </a:rPr>
              <a:t>주요 코드</a:t>
            </a:r>
            <a:r>
              <a:rPr lang="en-US" altLang="ko-KR" sz="2800" i="1" dirty="0">
                <a:solidFill>
                  <a:srgbClr val="554F4D"/>
                </a:solidFill>
              </a:rPr>
              <a:t> (Tx)</a:t>
            </a:r>
            <a:endParaRPr lang="ko-KR" altLang="en-US" sz="2800" i="1" dirty="0">
              <a:solidFill>
                <a:srgbClr val="554F4D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49DFE38-9179-25C0-1C98-19D81F845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60078"/>
            <a:ext cx="5680644" cy="53665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0433668-41BA-97AA-2F12-F402F1B1C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439" y="1160078"/>
            <a:ext cx="6047137" cy="534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13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ysClr val="windowText" lastClr="000000"/>
      </a:dk1>
      <a:lt1>
        <a:sysClr val="window" lastClr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이롭게 바탕체 Medium">
      <a:majorFont>
        <a:latin typeface="이롭게 바탕체 Medium"/>
        <a:ea typeface="이롭게 바탕체 Medium"/>
        <a:cs typeface=""/>
      </a:majorFont>
      <a:minorFont>
        <a:latin typeface="이롭게 바탕체 Medium"/>
        <a:ea typeface="이롭게 바탕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600" dirty="0" smtClean="0">
            <a:solidFill>
              <a:srgbClr val="554F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246</Words>
  <Application>Microsoft Office PowerPoint</Application>
  <PresentationFormat>와이드스크린</PresentationFormat>
  <Paragraphs>54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나눔고딕</vt:lpstr>
      <vt:lpstr>이롭게 바탕체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민동재(2016146019)</cp:lastModifiedBy>
  <cp:revision>73</cp:revision>
  <dcterms:created xsi:type="dcterms:W3CDTF">2020-05-03T01:37:17Z</dcterms:created>
  <dcterms:modified xsi:type="dcterms:W3CDTF">2022-05-03T01:24:33Z</dcterms:modified>
</cp:coreProperties>
</file>

<file path=docProps/thumbnail.jpeg>
</file>